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9" r:id="rId1"/>
  </p:sldMasterIdLst>
  <p:sldIdLst>
    <p:sldId id="256" r:id="rId2"/>
    <p:sldId id="257" r:id="rId3"/>
    <p:sldId id="269" r:id="rId4"/>
    <p:sldId id="265" r:id="rId5"/>
    <p:sldId id="264" r:id="rId6"/>
    <p:sldId id="267" r:id="rId7"/>
    <p:sldId id="258" r:id="rId8"/>
    <p:sldId id="259" r:id="rId9"/>
    <p:sldId id="260" r:id="rId10"/>
    <p:sldId id="261" r:id="rId11"/>
    <p:sldId id="262" r:id="rId12"/>
    <p:sldId id="266"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292" autoAdjust="0"/>
    <p:restoredTop sz="94646"/>
  </p:normalViewPr>
  <p:slideViewPr>
    <p:cSldViewPr snapToGrid="0">
      <p:cViewPr varScale="1">
        <p:scale>
          <a:sx n="108" d="100"/>
          <a:sy n="108" d="100"/>
        </p:scale>
        <p:origin x="65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CA6FCAA-2BF9-4CB8-976F-24E71F61501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1077367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CA6FCAA-2BF9-4CB8-976F-24E71F61501D}" type="datetimeFigureOut">
              <a:rPr lang="en-US" smtClean="0"/>
              <a:t>10/23/24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3340035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CA6FCAA-2BF9-4CB8-976F-24E71F61501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29397399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9CA6FCAA-2BF9-4CB8-976F-24E71F61501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588D5-BC2A-4971-A0F2-074676433BFA}"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Arial"/>
                <a:ea typeface="+mj-ea"/>
                <a:cs typeface="+mj-cs"/>
              </a:rPr>
              <a:t>”</a:t>
            </a:r>
          </a:p>
        </p:txBody>
      </p:sp>
    </p:spTree>
    <p:extLst>
      <p:ext uri="{BB962C8B-B14F-4D97-AF65-F5344CB8AC3E}">
        <p14:creationId xmlns:p14="http://schemas.microsoft.com/office/powerpoint/2010/main" val="4265349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CA6FCAA-2BF9-4CB8-976F-24E71F61501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11370361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CA6FCAA-2BF9-4CB8-976F-24E71F61501D}" type="datetimeFigureOut">
              <a:rPr lang="en-US" smtClean="0"/>
              <a:t>10/23/24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39738569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CA6FCAA-2BF9-4CB8-976F-24E71F61501D}" type="datetimeFigureOut">
              <a:rPr lang="en-US" smtClean="0"/>
              <a:t>10/23/24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40955729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A6FCAA-2BF9-4CB8-976F-24E71F61501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29473699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A6FCAA-2BF9-4CB8-976F-24E71F61501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38650267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CA6FCAA-2BF9-4CB8-976F-24E71F61501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1835401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CA6FCAA-2BF9-4CB8-976F-24E71F61501D}" type="datetimeFigureOut">
              <a:rPr lang="en-US" smtClean="0"/>
              <a:t>10/23/24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2999933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CA6FCAA-2BF9-4CB8-976F-24E71F61501D}" type="datetimeFigureOut">
              <a:rPr lang="en-US" smtClean="0"/>
              <a:t>10/23/24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2000506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CA6FCAA-2BF9-4CB8-976F-24E71F61501D}" type="datetimeFigureOut">
              <a:rPr lang="en-US" smtClean="0"/>
              <a:t>10/23/24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3158542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CA6FCAA-2BF9-4CB8-976F-24E71F61501D}" type="datetimeFigureOut">
              <a:rPr lang="en-US" smtClean="0"/>
              <a:t>10/23/24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32532505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CA6FCAA-2BF9-4CB8-976F-24E71F61501D}" type="datetimeFigureOut">
              <a:rPr lang="en-US" smtClean="0"/>
              <a:t>10/23/24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1303835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9CA6FCAA-2BF9-4CB8-976F-24E71F61501D}" type="datetimeFigureOut">
              <a:rPr lang="en-US" smtClean="0"/>
              <a:t>10/23/24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14987745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CA6FCAA-2BF9-4CB8-976F-24E71F61501D}" type="datetimeFigureOut">
              <a:rPr lang="en-US" smtClean="0"/>
              <a:t>10/23/24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9588D5-BC2A-4971-A0F2-074676433BFA}" type="slidenum">
              <a:rPr lang="en-US" smtClean="0"/>
              <a:t>‹#›</a:t>
            </a:fld>
            <a:endParaRPr lang="en-US"/>
          </a:p>
        </p:txBody>
      </p:sp>
    </p:spTree>
    <p:extLst>
      <p:ext uri="{BB962C8B-B14F-4D97-AF65-F5344CB8AC3E}">
        <p14:creationId xmlns:p14="http://schemas.microsoft.com/office/powerpoint/2010/main" val="3688043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CA6FCAA-2BF9-4CB8-976F-24E71F61501D}" type="datetimeFigureOut">
              <a:rPr lang="en-US" smtClean="0"/>
              <a:t>10/23/24</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E9588D5-BC2A-4971-A0F2-074676433BFA}" type="slidenum">
              <a:rPr lang="en-US" smtClean="0"/>
              <a:t>‹#›</a:t>
            </a:fld>
            <a:endParaRPr lang="en-US"/>
          </a:p>
        </p:txBody>
      </p:sp>
    </p:spTree>
    <p:extLst>
      <p:ext uri="{BB962C8B-B14F-4D97-AF65-F5344CB8AC3E}">
        <p14:creationId xmlns:p14="http://schemas.microsoft.com/office/powerpoint/2010/main" val="2760849660"/>
      </p:ext>
    </p:extLst>
  </p:cSld>
  <p:clrMap bg1="dk1" tx1="lt1" bg2="dk2" tx2="lt2" accent1="accent1" accent2="accent2" accent3="accent3" accent4="accent4" accent5="accent5" accent6="accent6" hlink="hlink" folHlink="folHlink"/>
  <p:sldLayoutIdLst>
    <p:sldLayoutId id="2147483870" r:id="rId1"/>
    <p:sldLayoutId id="2147483871" r:id="rId2"/>
    <p:sldLayoutId id="2147483872" r:id="rId3"/>
    <p:sldLayoutId id="2147483873" r:id="rId4"/>
    <p:sldLayoutId id="2147483874" r:id="rId5"/>
    <p:sldLayoutId id="2147483875" r:id="rId6"/>
    <p:sldLayoutId id="2147483876" r:id="rId7"/>
    <p:sldLayoutId id="2147483877" r:id="rId8"/>
    <p:sldLayoutId id="2147483878" r:id="rId9"/>
    <p:sldLayoutId id="2147483879" r:id="rId10"/>
    <p:sldLayoutId id="2147483880" r:id="rId11"/>
    <p:sldLayoutId id="2147483881" r:id="rId12"/>
    <p:sldLayoutId id="2147483882" r:id="rId13"/>
    <p:sldLayoutId id="2147483883" r:id="rId14"/>
    <p:sldLayoutId id="2147483884" r:id="rId15"/>
    <p:sldLayoutId id="2147483885" r:id="rId16"/>
    <p:sldLayoutId id="2147483886"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B5F57-F7FE-B2F2-8C10-ED5E082D1E91}"/>
              </a:ext>
            </a:extLst>
          </p:cNvPr>
          <p:cNvSpPr>
            <a:spLocks noGrp="1"/>
          </p:cNvSpPr>
          <p:nvPr>
            <p:ph type="ctrTitle"/>
          </p:nvPr>
        </p:nvSpPr>
        <p:spPr>
          <a:xfrm>
            <a:off x="1344142" y="-315310"/>
            <a:ext cx="8825658" cy="4382813"/>
          </a:xfrm>
        </p:spPr>
        <p:txBody>
          <a:bodyPr>
            <a:normAutofit/>
          </a:bodyPr>
          <a:lstStyle/>
          <a:p>
            <a:pPr algn="l"/>
            <a:r>
              <a:rPr lang="en-US" dirty="0"/>
              <a:t>Project: Plastics</a:t>
            </a:r>
            <a:br>
              <a:rPr lang="en-US" dirty="0"/>
            </a:br>
            <a:r>
              <a:rPr lang="en-US" dirty="0"/>
              <a:t>Data Source</a:t>
            </a:r>
            <a:r>
              <a:rPr lang="en-US" sz="6700" dirty="0"/>
              <a:t>: Plastic pollution</a:t>
            </a:r>
            <a:br>
              <a:rPr lang="en-US" sz="6700" dirty="0"/>
            </a:br>
            <a:r>
              <a:rPr lang="en-US" sz="3100" dirty="0"/>
              <a:t>Category: Agriculture &amp; Climate</a:t>
            </a:r>
          </a:p>
        </p:txBody>
      </p:sp>
      <p:sp>
        <p:nvSpPr>
          <p:cNvPr id="3" name="Subtitle 2">
            <a:extLst>
              <a:ext uri="{FF2B5EF4-FFF2-40B4-BE49-F238E27FC236}">
                <a16:creationId xmlns:a16="http://schemas.microsoft.com/office/drawing/2014/main" id="{57DCA79D-C9AF-BF3B-6E0A-EB57F6C3C375}"/>
              </a:ext>
            </a:extLst>
          </p:cNvPr>
          <p:cNvSpPr>
            <a:spLocks noGrp="1"/>
          </p:cNvSpPr>
          <p:nvPr>
            <p:ph type="subTitle" idx="1"/>
          </p:nvPr>
        </p:nvSpPr>
        <p:spPr>
          <a:xfrm>
            <a:off x="1154955" y="4335517"/>
            <a:ext cx="8825658" cy="1655379"/>
          </a:xfrm>
        </p:spPr>
        <p:txBody>
          <a:bodyPr>
            <a:normAutofit fontScale="85000" lnSpcReduction="20000"/>
          </a:bodyPr>
          <a:lstStyle/>
          <a:p>
            <a:r>
              <a:rPr lang="en-US" dirty="0"/>
              <a:t>Group 1</a:t>
            </a:r>
          </a:p>
          <a:p>
            <a:r>
              <a:rPr lang="en-US" dirty="0"/>
              <a:t>members: </a:t>
            </a:r>
          </a:p>
          <a:p>
            <a:r>
              <a:rPr lang="en-US" dirty="0"/>
              <a:t>1.Maureen wachinga Gichuki</a:t>
            </a:r>
          </a:p>
          <a:p>
            <a:r>
              <a:rPr lang="en-US" dirty="0"/>
              <a:t>2. James mwangi</a:t>
            </a:r>
          </a:p>
          <a:p>
            <a:r>
              <a:rPr lang="en-US" dirty="0"/>
              <a:t>3. Lucy njeri sopia</a:t>
            </a:r>
          </a:p>
          <a:p>
            <a:endParaRPr lang="en-US" dirty="0"/>
          </a:p>
        </p:txBody>
      </p:sp>
    </p:spTree>
    <p:extLst>
      <p:ext uri="{BB962C8B-B14F-4D97-AF65-F5344CB8AC3E}">
        <p14:creationId xmlns:p14="http://schemas.microsoft.com/office/powerpoint/2010/main" val="1892707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92C8285-D3BE-AC88-42FE-06E001A5D588}"/>
              </a:ext>
            </a:extLst>
          </p:cNvPr>
          <p:cNvPicPr>
            <a:picLocks noChangeAspect="1"/>
          </p:cNvPicPr>
          <p:nvPr/>
        </p:nvPicPr>
        <p:blipFill>
          <a:blip r:embed="rId2"/>
          <a:stretch>
            <a:fillRect/>
          </a:stretch>
        </p:blipFill>
        <p:spPr>
          <a:xfrm>
            <a:off x="1136823" y="222422"/>
            <a:ext cx="8501448" cy="3206577"/>
          </a:xfrm>
          <a:prstGeom prst="rect">
            <a:avLst/>
          </a:prstGeom>
        </p:spPr>
      </p:pic>
      <p:sp>
        <p:nvSpPr>
          <p:cNvPr id="4" name="TextBox 3">
            <a:extLst>
              <a:ext uri="{FF2B5EF4-FFF2-40B4-BE49-F238E27FC236}">
                <a16:creationId xmlns:a16="http://schemas.microsoft.com/office/drawing/2014/main" id="{0E9DCFF0-4C5E-ED07-C2A5-3C97119D84E6}"/>
              </a:ext>
            </a:extLst>
          </p:cNvPr>
          <p:cNvSpPr txBox="1"/>
          <p:nvPr/>
        </p:nvSpPr>
        <p:spPr>
          <a:xfrm>
            <a:off x="1136823" y="4158049"/>
            <a:ext cx="9060592" cy="2031325"/>
          </a:xfrm>
          <a:prstGeom prst="rect">
            <a:avLst/>
          </a:prstGeom>
          <a:noFill/>
        </p:spPr>
        <p:txBody>
          <a:bodyPr wrap="square">
            <a:spAutoFit/>
          </a:bodyPr>
          <a:lstStyle/>
          <a:p>
            <a:pPr marL="285750" indent="-285750">
              <a:buFont typeface="Arial" panose="020B0604020202020204" pitchFamily="34" charset="0"/>
              <a:buChar char="•"/>
            </a:pPr>
            <a:r>
              <a:rPr lang="en-US" dirty="0"/>
              <a:t>Top Companies: "Unbranded" plastics contribute the highest waste, likely reflecting generic or non-branded products. Leading companies in plastic waste include La Doo, Coca-Cola, Barna and PepsiCo.</a:t>
            </a:r>
          </a:p>
          <a:p>
            <a:pPr marL="285750" indent="-285750">
              <a:buFont typeface="Arial" panose="020B0604020202020204" pitchFamily="34" charset="0"/>
              <a:buChar char="•"/>
            </a:pPr>
            <a:r>
              <a:rPr lang="en-US" dirty="0"/>
              <a:t>Insight: These brands contribute significantly to the plastic problem, particularly with PET and PP plastics. This insight could drive corporate responsibility discussions, focusing on brand accountability and efforts to reduce single-use plastics.</a:t>
            </a:r>
          </a:p>
        </p:txBody>
      </p:sp>
    </p:spTree>
    <p:extLst>
      <p:ext uri="{BB962C8B-B14F-4D97-AF65-F5344CB8AC3E}">
        <p14:creationId xmlns:p14="http://schemas.microsoft.com/office/powerpoint/2010/main" val="14352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77C583-AA84-89BE-D902-45B734333861}"/>
              </a:ext>
            </a:extLst>
          </p:cNvPr>
          <p:cNvPicPr>
            <a:picLocks noChangeAspect="1"/>
          </p:cNvPicPr>
          <p:nvPr/>
        </p:nvPicPr>
        <p:blipFill>
          <a:blip r:embed="rId2"/>
          <a:stretch>
            <a:fillRect/>
          </a:stretch>
        </p:blipFill>
        <p:spPr>
          <a:xfrm>
            <a:off x="432966" y="346323"/>
            <a:ext cx="7278131" cy="4533843"/>
          </a:xfrm>
          <a:prstGeom prst="rect">
            <a:avLst/>
          </a:prstGeom>
        </p:spPr>
      </p:pic>
      <p:sp>
        <p:nvSpPr>
          <p:cNvPr id="4" name="TextBox 3">
            <a:extLst>
              <a:ext uri="{FF2B5EF4-FFF2-40B4-BE49-F238E27FC236}">
                <a16:creationId xmlns:a16="http://schemas.microsoft.com/office/drawing/2014/main" id="{787204F5-726F-9AD2-673A-276A5241DB50}"/>
              </a:ext>
            </a:extLst>
          </p:cNvPr>
          <p:cNvSpPr txBox="1"/>
          <p:nvPr/>
        </p:nvSpPr>
        <p:spPr>
          <a:xfrm>
            <a:off x="767982" y="4880166"/>
            <a:ext cx="10993526" cy="1754326"/>
          </a:xfrm>
          <a:prstGeom prst="rect">
            <a:avLst/>
          </a:prstGeom>
          <a:noFill/>
        </p:spPr>
        <p:txBody>
          <a:bodyPr wrap="square">
            <a:spAutoFit/>
          </a:bodyPr>
          <a:lstStyle/>
          <a:p>
            <a:pPr marL="285750" indent="-285750">
              <a:buFont typeface="Arial" panose="020B0604020202020204" pitchFamily="34" charset="0"/>
              <a:buChar char="•"/>
            </a:pPr>
            <a:r>
              <a:rPr lang="en-US" dirty="0"/>
              <a:t>Key Observation: There appears to be a linear relationship between the number of volunteers and events held for plastic collection or management. However, the total plastics collected might not directly correlate with the number of volunteers or events.</a:t>
            </a:r>
          </a:p>
          <a:p>
            <a:pPr marL="285750" indent="-285750">
              <a:buFont typeface="Arial" panose="020B0604020202020204" pitchFamily="34" charset="0"/>
              <a:buChar char="•"/>
            </a:pPr>
            <a:r>
              <a:rPr lang="en-US" dirty="0"/>
              <a:t>Insight: More events or volunteers don't always equate to higher waste collection. It would be valuable to assess the efficiency of these events or look into strategies to maximize the impact of each event.</a:t>
            </a:r>
          </a:p>
        </p:txBody>
      </p:sp>
    </p:spTree>
    <p:extLst>
      <p:ext uri="{BB962C8B-B14F-4D97-AF65-F5344CB8AC3E}">
        <p14:creationId xmlns:p14="http://schemas.microsoft.com/office/powerpoint/2010/main" val="2219821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FC792AA-2E5C-0AFB-F99D-460987863607}"/>
              </a:ext>
            </a:extLst>
          </p:cNvPr>
          <p:cNvSpPr txBox="1"/>
          <p:nvPr/>
        </p:nvSpPr>
        <p:spPr>
          <a:xfrm>
            <a:off x="5332021" y="694502"/>
            <a:ext cx="6859979" cy="3970318"/>
          </a:xfrm>
          <a:prstGeom prst="rect">
            <a:avLst/>
          </a:prstGeom>
          <a:noFill/>
        </p:spPr>
        <p:txBody>
          <a:bodyPr wrap="square">
            <a:spAutoFit/>
          </a:bodyPr>
          <a:lstStyle/>
          <a:p>
            <a:endParaRPr lang="en-US" b="1" dirty="0"/>
          </a:p>
          <a:p>
            <a:r>
              <a:rPr lang="en-US" b="1" dirty="0"/>
              <a:t>Solutions</a:t>
            </a:r>
            <a:r>
              <a:rPr lang="en-US" dirty="0"/>
              <a:t>: </a:t>
            </a:r>
          </a:p>
          <a:p>
            <a:r>
              <a:rPr lang="en-US" dirty="0"/>
              <a:t>Reducing plastic pollution involves strategies like improving waste management, promoting recycling, banning single-use plastics, and encouraging alternatives such as biodegradable materials.</a:t>
            </a:r>
          </a:p>
          <a:p>
            <a:pPr>
              <a:buFont typeface="+mj-lt"/>
              <a:buAutoNum type="arabicPeriod"/>
            </a:pPr>
            <a:endParaRPr lang="en-US" dirty="0"/>
          </a:p>
          <a:p>
            <a:pPr>
              <a:buFont typeface="+mj-lt"/>
              <a:buAutoNum type="arabicPeriod"/>
            </a:pPr>
            <a:endParaRPr lang="en-US" dirty="0"/>
          </a:p>
          <a:p>
            <a:r>
              <a:rPr lang="en-US" b="1" dirty="0"/>
              <a:t>Awareness and Action</a:t>
            </a:r>
            <a:r>
              <a:rPr lang="en-US" dirty="0"/>
              <a:t>: </a:t>
            </a:r>
          </a:p>
          <a:p>
            <a:r>
              <a:rPr lang="en-US" dirty="0"/>
              <a:t>Public awareness campaigns, community clean-ups, and policy changes can help combat plastic pollution on local and global scales.</a:t>
            </a:r>
          </a:p>
          <a:p>
            <a:r>
              <a:rPr lang="en-US" dirty="0"/>
              <a:t>Addressing this issue requires collective effort from individuals, communities, businesses, and governments.</a:t>
            </a:r>
          </a:p>
        </p:txBody>
      </p:sp>
      <p:pic>
        <p:nvPicPr>
          <p:cNvPr id="4" name="Picture 3">
            <a:extLst>
              <a:ext uri="{FF2B5EF4-FFF2-40B4-BE49-F238E27FC236}">
                <a16:creationId xmlns:a16="http://schemas.microsoft.com/office/drawing/2014/main" id="{3B21A4C1-EC8C-569F-6728-E0C0078F92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2504"/>
            <a:ext cx="5332021" cy="5754136"/>
          </a:xfrm>
          <a:prstGeom prst="rect">
            <a:avLst/>
          </a:prstGeom>
        </p:spPr>
      </p:pic>
    </p:spTree>
    <p:extLst>
      <p:ext uri="{BB962C8B-B14F-4D97-AF65-F5344CB8AC3E}">
        <p14:creationId xmlns:p14="http://schemas.microsoft.com/office/powerpoint/2010/main" val="22668525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04851D-C245-D366-51DF-4E2F6DDFD39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C2533F3B-B01D-705F-26F9-00ACE2A51549}"/>
              </a:ext>
            </a:extLst>
          </p:cNvPr>
          <p:cNvSpPr txBox="1"/>
          <p:nvPr/>
        </p:nvSpPr>
        <p:spPr>
          <a:xfrm>
            <a:off x="5854536" y="445120"/>
            <a:ext cx="6020790" cy="5078313"/>
          </a:xfrm>
          <a:prstGeom prst="rect">
            <a:avLst/>
          </a:prstGeom>
          <a:noFill/>
        </p:spPr>
        <p:txBody>
          <a:bodyPr wrap="square">
            <a:spAutoFit/>
          </a:bodyPr>
          <a:lstStyle/>
          <a:p>
            <a:endParaRPr lang="en-US" dirty="0"/>
          </a:p>
          <a:p>
            <a:pPr>
              <a:buFont typeface="+mj-lt"/>
              <a:buAutoNum type="arabicPeriod"/>
            </a:pPr>
            <a:r>
              <a:rPr lang="en-US" b="1" dirty="0"/>
              <a:t>Investigate Missing Data on Smaller Companies:</a:t>
            </a:r>
            <a:endParaRPr lang="en-US" dirty="0"/>
          </a:p>
          <a:p>
            <a:pPr lvl="1"/>
            <a:r>
              <a:rPr lang="en-US" dirty="0"/>
              <a:t>Unbranded plastics account for the largest share of waste, suggesting a gap in identifying smaller or local brands that contribute significantly to plastic pollution. A deeper investigation into these players could lead to more precise, targeted recommendations for reducing plastic waste.</a:t>
            </a:r>
          </a:p>
          <a:p>
            <a:pPr>
              <a:buFont typeface="+mj-lt"/>
              <a:buAutoNum type="arabicPeriod"/>
            </a:pPr>
            <a:r>
              <a:rPr lang="en-US" b="1" dirty="0"/>
              <a:t>Evaluate the Effectiveness of Existing Policies:</a:t>
            </a:r>
            <a:endParaRPr lang="en-US" dirty="0"/>
          </a:p>
          <a:p>
            <a:pPr lvl="1"/>
            <a:r>
              <a:rPr lang="en-US" dirty="0"/>
              <a:t>Assess how recent policies, such as bans on single-use plastics (e.g., plastic bags), have influenced plastic waste generation in different regions. Determine whether these policies have resulted in meaningful reductions and identify areas where enforcement or policy updates could be improved.</a:t>
            </a:r>
          </a:p>
          <a:p>
            <a:endParaRPr lang="en-US" dirty="0"/>
          </a:p>
        </p:txBody>
      </p:sp>
      <p:sp>
        <p:nvSpPr>
          <p:cNvPr id="5" name="TextBox 4">
            <a:extLst>
              <a:ext uri="{FF2B5EF4-FFF2-40B4-BE49-F238E27FC236}">
                <a16:creationId xmlns:a16="http://schemas.microsoft.com/office/drawing/2014/main" id="{E5A9A2F2-F344-E818-DA2E-7E2D8BD9D448}"/>
              </a:ext>
            </a:extLst>
          </p:cNvPr>
          <p:cNvSpPr txBox="1"/>
          <p:nvPr/>
        </p:nvSpPr>
        <p:spPr>
          <a:xfrm>
            <a:off x="5436919" y="82277"/>
            <a:ext cx="6151418" cy="461665"/>
          </a:xfrm>
          <a:prstGeom prst="rect">
            <a:avLst/>
          </a:prstGeom>
          <a:noFill/>
        </p:spPr>
        <p:txBody>
          <a:bodyPr wrap="square">
            <a:spAutoFit/>
          </a:bodyPr>
          <a:lstStyle/>
          <a:p>
            <a:pPr algn="ctr"/>
            <a:r>
              <a:rPr lang="en-US" sz="2400" b="1" u="sng" dirty="0"/>
              <a:t>NEXT STEPS</a:t>
            </a:r>
            <a:endParaRPr lang="en-US" sz="2400" dirty="0"/>
          </a:p>
        </p:txBody>
      </p:sp>
      <p:pic>
        <p:nvPicPr>
          <p:cNvPr id="7" name="Picture 6">
            <a:extLst>
              <a:ext uri="{FF2B5EF4-FFF2-40B4-BE49-F238E27FC236}">
                <a16:creationId xmlns:a16="http://schemas.microsoft.com/office/drawing/2014/main" id="{863D92E9-B17C-6BE3-E816-7CF2036E27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1099"/>
            <a:ext cx="5854536" cy="6495802"/>
          </a:xfrm>
          <a:prstGeom prst="rect">
            <a:avLst/>
          </a:prstGeom>
        </p:spPr>
      </p:pic>
    </p:spTree>
    <p:extLst>
      <p:ext uri="{BB962C8B-B14F-4D97-AF65-F5344CB8AC3E}">
        <p14:creationId xmlns:p14="http://schemas.microsoft.com/office/powerpoint/2010/main" val="3114588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CBB38-7098-3D1B-54D8-83E8E8033DF3}"/>
              </a:ext>
            </a:extLst>
          </p:cNvPr>
          <p:cNvSpPr>
            <a:spLocks noGrp="1"/>
          </p:cNvSpPr>
          <p:nvPr>
            <p:ph type="title"/>
          </p:nvPr>
        </p:nvSpPr>
        <p:spPr>
          <a:xfrm>
            <a:off x="839788" y="160638"/>
            <a:ext cx="8464850" cy="1013254"/>
          </a:xfrm>
        </p:spPr>
        <p:txBody>
          <a:bodyPr/>
          <a:lstStyle/>
          <a:p>
            <a:r>
              <a:rPr lang="en-US" sz="5400" b="1" u="sng" dirty="0"/>
              <a:t>PLASTIC</a:t>
            </a:r>
            <a:r>
              <a:rPr lang="en-US" b="1" u="sng" dirty="0"/>
              <a:t> </a:t>
            </a:r>
            <a:r>
              <a:rPr lang="en-US" sz="5400" b="1" u="sng" dirty="0"/>
              <a:t>POLLUTION</a:t>
            </a:r>
          </a:p>
        </p:txBody>
      </p:sp>
      <p:sp>
        <p:nvSpPr>
          <p:cNvPr id="5" name="Text Placeholder 4">
            <a:extLst>
              <a:ext uri="{FF2B5EF4-FFF2-40B4-BE49-F238E27FC236}">
                <a16:creationId xmlns:a16="http://schemas.microsoft.com/office/drawing/2014/main" id="{8F2C274A-5A71-4BF8-07AB-B607C587C5ED}"/>
              </a:ext>
            </a:extLst>
          </p:cNvPr>
          <p:cNvSpPr>
            <a:spLocks noGrp="1"/>
          </p:cNvSpPr>
          <p:nvPr>
            <p:ph type="body" sz="half" idx="2"/>
          </p:nvPr>
        </p:nvSpPr>
        <p:spPr>
          <a:xfrm>
            <a:off x="252248" y="1173891"/>
            <a:ext cx="7235947" cy="3413875"/>
          </a:xfrm>
        </p:spPr>
        <p:txBody>
          <a:bodyPr>
            <a:normAutofit/>
          </a:bodyPr>
          <a:lstStyle/>
          <a:p>
            <a:r>
              <a:rPr lang="en-US" sz="1800" dirty="0"/>
              <a:t>Plastic pollution is a significant environmental issue resulting from the accumulation of plastic products in the environment.</a:t>
            </a:r>
          </a:p>
          <a:p>
            <a:r>
              <a:rPr lang="en-US" sz="1800" dirty="0"/>
              <a:t> </a:t>
            </a:r>
          </a:p>
          <a:p>
            <a:r>
              <a:rPr lang="en-US" sz="1800" b="1" dirty="0"/>
              <a:t>Sources  of pollution.</a:t>
            </a:r>
            <a:endParaRPr lang="en-US" sz="1800" dirty="0"/>
          </a:p>
          <a:p>
            <a:r>
              <a:rPr lang="en-US" sz="1800" dirty="0"/>
              <a:t> Plastic pollution mainly comes from single-use plastics, such as bags, bottles, straws, and packaging materials. Industrial activities and improper waste management also contribute.</a:t>
            </a:r>
          </a:p>
          <a:p>
            <a:endParaRPr lang="en-US" dirty="0"/>
          </a:p>
        </p:txBody>
      </p:sp>
      <p:pic>
        <p:nvPicPr>
          <p:cNvPr id="8" name="Picture Placeholder 7">
            <a:extLst>
              <a:ext uri="{FF2B5EF4-FFF2-40B4-BE49-F238E27FC236}">
                <a16:creationId xmlns:a16="http://schemas.microsoft.com/office/drawing/2014/main" id="{DE38C017-D805-FECB-65B0-A48130ECB15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24938" r="24938"/>
          <a:stretch>
            <a:fillRect/>
          </a:stretch>
        </p:blipFill>
        <p:spPr>
          <a:xfrm>
            <a:off x="7488195" y="337994"/>
            <a:ext cx="4451557" cy="6359368"/>
          </a:xfrm>
        </p:spPr>
      </p:pic>
    </p:spTree>
    <p:extLst>
      <p:ext uri="{BB962C8B-B14F-4D97-AF65-F5344CB8AC3E}">
        <p14:creationId xmlns:p14="http://schemas.microsoft.com/office/powerpoint/2010/main" val="847297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178F1-E9F3-57E5-5298-E3CF72AF94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D0CF5B3-94F9-A17C-C2AC-E4C59C79837C}"/>
              </a:ext>
            </a:extLst>
          </p:cNvPr>
          <p:cNvSpPr>
            <a:spLocks noGrp="1"/>
          </p:cNvSpPr>
          <p:nvPr>
            <p:ph type="title"/>
          </p:nvPr>
        </p:nvSpPr>
        <p:spPr>
          <a:xfrm>
            <a:off x="839788" y="160638"/>
            <a:ext cx="8464850" cy="1013254"/>
          </a:xfrm>
        </p:spPr>
        <p:txBody>
          <a:bodyPr/>
          <a:lstStyle/>
          <a:p>
            <a:r>
              <a:rPr lang="en-US" sz="5400" b="1" u="sng" dirty="0"/>
              <a:t>Source of Data</a:t>
            </a:r>
          </a:p>
        </p:txBody>
      </p:sp>
      <p:pic>
        <p:nvPicPr>
          <p:cNvPr id="6" name="Picture Placeholder 5">
            <a:extLst>
              <a:ext uri="{FF2B5EF4-FFF2-40B4-BE49-F238E27FC236}">
                <a16:creationId xmlns:a16="http://schemas.microsoft.com/office/drawing/2014/main" id="{B58041B4-1910-34A4-504E-C9ECEAC0784C}"/>
              </a:ext>
            </a:extLst>
          </p:cNvPr>
          <p:cNvPicPr>
            <a:picLocks noGrp="1" noChangeAspect="1"/>
          </p:cNvPicPr>
          <p:nvPr>
            <p:ph type="pic" idx="1"/>
          </p:nvPr>
        </p:nvPicPr>
        <p:blipFill>
          <a:blip r:embed="rId2"/>
          <a:srcRect l="31937" r="31937"/>
          <a:stretch>
            <a:fillRect/>
          </a:stretch>
        </p:blipFill>
        <p:spPr>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style>
          <a:lnRef idx="2">
            <a:schemeClr val="accent1"/>
          </a:lnRef>
          <a:fillRef idx="1">
            <a:schemeClr val="lt1"/>
          </a:fillRef>
          <a:effectRef idx="0">
            <a:schemeClr val="accent1"/>
          </a:effectRef>
          <a:fontRef idx="minor">
            <a:schemeClr val="dk1"/>
          </a:fontRef>
        </p:style>
      </p:pic>
      <p:sp>
        <p:nvSpPr>
          <p:cNvPr id="5" name="Text Placeholder 4">
            <a:extLst>
              <a:ext uri="{FF2B5EF4-FFF2-40B4-BE49-F238E27FC236}">
                <a16:creationId xmlns:a16="http://schemas.microsoft.com/office/drawing/2014/main" id="{0765C4A5-0720-E958-61F4-5434B9C083DC}"/>
              </a:ext>
            </a:extLst>
          </p:cNvPr>
          <p:cNvSpPr>
            <a:spLocks noGrp="1"/>
          </p:cNvSpPr>
          <p:nvPr>
            <p:ph type="body" sz="half" idx="2"/>
          </p:nvPr>
        </p:nvSpPr>
        <p:spPr>
          <a:xfrm>
            <a:off x="252248" y="1173891"/>
            <a:ext cx="6697298" cy="3413875"/>
          </a:xfrm>
        </p:spPr>
        <p:txBody>
          <a:bodyPr>
            <a:normAutofit fontScale="85000" lnSpcReduction="10000"/>
          </a:bodyPr>
          <a:lstStyle/>
          <a:p>
            <a:r>
              <a:rPr lang="en-US" sz="1800" dirty="0"/>
              <a:t> The dataset is from Break Free from Plastic (BFFP) courtesy of Sarah Sauve</a:t>
            </a:r>
          </a:p>
          <a:p>
            <a:endParaRPr lang="en-US" sz="1800" dirty="0"/>
          </a:p>
          <a:p>
            <a:r>
              <a:rPr lang="en-US" sz="1800" b="1" dirty="0"/>
              <a:t>About BFFP</a:t>
            </a:r>
          </a:p>
          <a:p>
            <a:endParaRPr lang="en-US" sz="1800" dirty="0"/>
          </a:p>
          <a:p>
            <a:r>
              <a:rPr lang="en-US" sz="1800" dirty="0"/>
              <a:t>#</a:t>
            </a:r>
            <a:r>
              <a:rPr lang="en-US" sz="1800" dirty="0" err="1"/>
              <a:t>BreakFreeFromPlastic</a:t>
            </a:r>
            <a:r>
              <a:rPr lang="en-US" sz="1800" dirty="0"/>
              <a:t> is the global movement working to achieve a future free from plastic pollution. More than 13,000 organizations and individuals around the world have come together to demand reductions in single-use plastics and to advocate for lasting solutions to the plastic pollution crisis. BFFP members work together to bring about systemic change by tackling plastic pollution across the whole value chain - from extraction to disposal - focusing on prevention rather than cure.</a:t>
            </a:r>
          </a:p>
          <a:p>
            <a:endParaRPr lang="en-US" dirty="0"/>
          </a:p>
        </p:txBody>
      </p:sp>
    </p:spTree>
    <p:extLst>
      <p:ext uri="{BB962C8B-B14F-4D97-AF65-F5344CB8AC3E}">
        <p14:creationId xmlns:p14="http://schemas.microsoft.com/office/powerpoint/2010/main" val="290996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847254B-524A-1CD4-8B8A-28C66EABF588}"/>
              </a:ext>
            </a:extLst>
          </p:cNvPr>
          <p:cNvSpPr txBox="1"/>
          <p:nvPr/>
        </p:nvSpPr>
        <p:spPr>
          <a:xfrm>
            <a:off x="551793" y="117693"/>
            <a:ext cx="8069693" cy="5016758"/>
          </a:xfrm>
          <a:prstGeom prst="rect">
            <a:avLst/>
          </a:prstGeom>
          <a:noFill/>
        </p:spPr>
        <p:txBody>
          <a:bodyPr wrap="square">
            <a:spAutoFit/>
          </a:bodyPr>
          <a:lstStyle/>
          <a:p>
            <a:pPr algn="ctr"/>
            <a:r>
              <a:rPr lang="en-US" sz="3200" b="1" u="sng" dirty="0"/>
              <a:t>IMPACT OF PLASTIC POLLUTION</a:t>
            </a:r>
            <a:endParaRPr lang="en-US" sz="3200" b="1" dirty="0"/>
          </a:p>
          <a:p>
            <a:endParaRPr lang="en-US" b="1" dirty="0"/>
          </a:p>
          <a:p>
            <a:endParaRPr lang="en-US" b="1" dirty="0"/>
          </a:p>
          <a:p>
            <a:r>
              <a:rPr lang="en-US" b="1" dirty="0"/>
              <a:t>Impact on Wildlife</a:t>
            </a:r>
            <a:r>
              <a:rPr lang="en-US" dirty="0"/>
              <a:t>: </a:t>
            </a:r>
          </a:p>
          <a:p>
            <a:endParaRPr lang="en-US" dirty="0"/>
          </a:p>
          <a:p>
            <a:r>
              <a:rPr lang="en-US" dirty="0"/>
              <a:t>Animals can ingest plastic or become entangled in it, leading to injury or death. Microplastics can enter the food chain, affecting a wide range of species.</a:t>
            </a:r>
          </a:p>
          <a:p>
            <a:endParaRPr lang="en-US" b="1" dirty="0"/>
          </a:p>
          <a:p>
            <a:r>
              <a:rPr lang="en-US" b="1" dirty="0"/>
              <a:t>Environmental Effects</a:t>
            </a:r>
            <a:r>
              <a:rPr lang="en-US" dirty="0"/>
              <a:t>:</a:t>
            </a:r>
          </a:p>
          <a:p>
            <a:r>
              <a:rPr lang="en-US" dirty="0"/>
              <a:t> Plastics can take hundreds of years to decompose, leading to long-term environmental damage. They can release toxic substances into the soil and water.</a:t>
            </a:r>
          </a:p>
          <a:p>
            <a:endParaRPr lang="en-US" dirty="0"/>
          </a:p>
          <a:p>
            <a:r>
              <a:rPr lang="en-US" b="1" dirty="0"/>
              <a:t>Human Health</a:t>
            </a:r>
            <a:r>
              <a:rPr lang="en-US" dirty="0"/>
              <a:t>:</a:t>
            </a:r>
          </a:p>
          <a:p>
            <a:r>
              <a:rPr lang="en-US" dirty="0"/>
              <a:t> Microplastics have been found in drinking water and food, raising concerns about potential health impacts on humans.</a:t>
            </a:r>
          </a:p>
        </p:txBody>
      </p:sp>
      <p:pic>
        <p:nvPicPr>
          <p:cNvPr id="4" name="Picture 3">
            <a:extLst>
              <a:ext uri="{FF2B5EF4-FFF2-40B4-BE49-F238E27FC236}">
                <a16:creationId xmlns:a16="http://schemas.microsoft.com/office/drawing/2014/main" id="{95FBD282-0DD0-49A0-E7EE-D2BF72E7681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00279" y="558139"/>
            <a:ext cx="3565221" cy="5854535"/>
          </a:xfrm>
          <a:prstGeom prst="rect">
            <a:avLst/>
          </a:prstGeom>
        </p:spPr>
      </p:pic>
    </p:spTree>
    <p:extLst>
      <p:ext uri="{BB962C8B-B14F-4D97-AF65-F5344CB8AC3E}">
        <p14:creationId xmlns:p14="http://schemas.microsoft.com/office/powerpoint/2010/main" val="210450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AA4C73D-96D9-CE09-0FB4-76B1E3942C58}"/>
              </a:ext>
            </a:extLst>
          </p:cNvPr>
          <p:cNvSpPr>
            <a:spLocks noGrp="1"/>
          </p:cNvSpPr>
          <p:nvPr>
            <p:ph type="body" sz="half" idx="4294967295"/>
          </p:nvPr>
        </p:nvSpPr>
        <p:spPr>
          <a:xfrm>
            <a:off x="0" y="141288"/>
            <a:ext cx="10391775" cy="6853237"/>
          </a:xfrm>
        </p:spPr>
        <p:txBody>
          <a:bodyPr/>
          <a:lstStyle/>
          <a:p>
            <a:r>
              <a:rPr lang="en-US" dirty="0"/>
              <a:t>Definition of terms.</a:t>
            </a:r>
          </a:p>
        </p:txBody>
      </p:sp>
      <p:graphicFrame>
        <p:nvGraphicFramePr>
          <p:cNvPr id="5" name="Table 4">
            <a:extLst>
              <a:ext uri="{FF2B5EF4-FFF2-40B4-BE49-F238E27FC236}">
                <a16:creationId xmlns:a16="http://schemas.microsoft.com/office/drawing/2014/main" id="{D6E50327-CE52-1ECA-0D60-F4ED0BD56561}"/>
              </a:ext>
            </a:extLst>
          </p:cNvPr>
          <p:cNvGraphicFramePr>
            <a:graphicFrameLocks noGrp="1"/>
          </p:cNvGraphicFramePr>
          <p:nvPr>
            <p:extLst>
              <p:ext uri="{D42A27DB-BD31-4B8C-83A1-F6EECF244321}">
                <p14:modId xmlns:p14="http://schemas.microsoft.com/office/powerpoint/2010/main" val="2624145005"/>
              </p:ext>
            </p:extLst>
          </p:nvPr>
        </p:nvGraphicFramePr>
        <p:xfrm>
          <a:off x="662152" y="740978"/>
          <a:ext cx="9616965" cy="5975129"/>
        </p:xfrm>
        <a:graphic>
          <a:graphicData uri="http://schemas.openxmlformats.org/drawingml/2006/table">
            <a:tbl>
              <a:tblPr/>
              <a:tblGrid>
                <a:gridCol w="2587305">
                  <a:extLst>
                    <a:ext uri="{9D8B030D-6E8A-4147-A177-3AD203B41FA5}">
                      <a16:colId xmlns:a16="http://schemas.microsoft.com/office/drawing/2014/main" val="756120341"/>
                    </a:ext>
                  </a:extLst>
                </a:gridCol>
                <a:gridCol w="7029660">
                  <a:extLst>
                    <a:ext uri="{9D8B030D-6E8A-4147-A177-3AD203B41FA5}">
                      <a16:colId xmlns:a16="http://schemas.microsoft.com/office/drawing/2014/main" val="4080592414"/>
                    </a:ext>
                  </a:extLst>
                </a:gridCol>
              </a:tblGrid>
              <a:tr h="1120547">
                <a:tc>
                  <a:txBody>
                    <a:bodyPr/>
                    <a:lstStyle/>
                    <a:p>
                      <a:pPr algn="l"/>
                      <a:r>
                        <a:rPr lang="en-US" sz="1600" dirty="0" err="1">
                          <a:ln>
                            <a:noFill/>
                          </a:ln>
                          <a:solidFill>
                            <a:schemeClr val="bg1"/>
                          </a:solidFill>
                        </a:rPr>
                        <a:t>hdpe</a:t>
                      </a:r>
                      <a:endParaRPr lang="en-US" sz="1600" dirty="0">
                        <a:ln>
                          <a:noFill/>
                        </a:ln>
                        <a:solidFill>
                          <a:schemeClr val="bg1"/>
                        </a:solidFill>
                      </a:endParaRP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l"/>
                      <a:r>
                        <a:rPr lang="en-US" sz="1600" dirty="0">
                          <a:ln>
                            <a:noFill/>
                          </a:ln>
                          <a:solidFill>
                            <a:schemeClr val="bg1"/>
                          </a:solidFill>
                        </a:rPr>
                        <a:t>High density polyethylene : (Plastic milk containers, plastic bags, bottle caps, trash cans, oil cans, plastic lumber, toolboxes, supplement containers)</a:t>
                      </a: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3766565664"/>
                  </a:ext>
                </a:extLst>
              </a:tr>
              <a:tr h="910072">
                <a:tc>
                  <a:txBody>
                    <a:bodyPr/>
                    <a:lstStyle/>
                    <a:p>
                      <a:pPr algn="l"/>
                      <a:r>
                        <a:rPr lang="en-US" sz="1600" dirty="0" err="1">
                          <a:ln>
                            <a:noFill/>
                          </a:ln>
                          <a:solidFill>
                            <a:schemeClr val="bg1"/>
                          </a:solidFill>
                        </a:rPr>
                        <a:t>ldpe</a:t>
                      </a:r>
                      <a:endParaRPr lang="en-US" sz="1600" dirty="0">
                        <a:ln>
                          <a:noFill/>
                        </a:ln>
                        <a:solidFill>
                          <a:schemeClr val="bg1"/>
                        </a:solidFill>
                      </a:endParaRP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l"/>
                      <a:r>
                        <a:rPr lang="en-US" sz="1600" dirty="0">
                          <a:ln>
                            <a:noFill/>
                          </a:ln>
                          <a:solidFill>
                            <a:schemeClr val="bg1"/>
                          </a:solidFill>
                        </a:rPr>
                        <a:t>Low density polyethylene: (Plastic bags, Ziploc bags, buckets, squeeze bottles, plastic tubes, chopping boards)</a:t>
                      </a: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3696998079"/>
                  </a:ext>
                </a:extLst>
              </a:tr>
              <a:tr h="304226">
                <a:tc>
                  <a:txBody>
                    <a:bodyPr/>
                    <a:lstStyle/>
                    <a:p>
                      <a:pPr algn="l"/>
                      <a:r>
                        <a:rPr lang="en-US" sz="1600">
                          <a:ln>
                            <a:noFill/>
                          </a:ln>
                          <a:solidFill>
                            <a:schemeClr val="bg1"/>
                          </a:solidFill>
                        </a:rPr>
                        <a:t>o</a:t>
                      </a: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l"/>
                      <a:r>
                        <a:rPr lang="en-US" sz="1600" dirty="0">
                          <a:ln>
                            <a:noFill/>
                          </a:ln>
                          <a:solidFill>
                            <a:schemeClr val="bg1"/>
                          </a:solidFill>
                        </a:rPr>
                        <a:t>Category marked other</a:t>
                      </a: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232838418"/>
                  </a:ext>
                </a:extLst>
              </a:tr>
              <a:tr h="699595">
                <a:tc>
                  <a:txBody>
                    <a:bodyPr/>
                    <a:lstStyle/>
                    <a:p>
                      <a:pPr algn="l"/>
                      <a:r>
                        <a:rPr lang="en-US" sz="1600">
                          <a:ln>
                            <a:noFill/>
                          </a:ln>
                          <a:solidFill>
                            <a:schemeClr val="bg1"/>
                          </a:solidFill>
                        </a:rPr>
                        <a:t>pet</a:t>
                      </a: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l"/>
                      <a:r>
                        <a:rPr lang="en-US" sz="1600" dirty="0">
                          <a:ln>
                            <a:noFill/>
                          </a:ln>
                          <a:solidFill>
                            <a:schemeClr val="bg1"/>
                          </a:solidFill>
                        </a:rPr>
                        <a:t>Polyester plastic :(Polyester fibers, soft drink bottles, food containers (also see plastic bottles)</a:t>
                      </a: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3850772618"/>
                  </a:ext>
                </a:extLst>
              </a:tr>
              <a:tr h="1120547">
                <a:tc>
                  <a:txBody>
                    <a:bodyPr/>
                    <a:lstStyle/>
                    <a:p>
                      <a:pPr algn="l"/>
                      <a:r>
                        <a:rPr lang="en-US" sz="1600" dirty="0">
                          <a:ln>
                            <a:noFill/>
                          </a:ln>
                          <a:solidFill>
                            <a:schemeClr val="bg1"/>
                          </a:solidFill>
                        </a:rPr>
                        <a:t>pp</a:t>
                      </a: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l"/>
                      <a:r>
                        <a:rPr lang="en-US" sz="1600" dirty="0">
                          <a:ln>
                            <a:noFill/>
                          </a:ln>
                          <a:solidFill>
                            <a:schemeClr val="bg1"/>
                          </a:solidFill>
                        </a:rPr>
                        <a:t>Polypropylene :(Flower pots, bumpers, car interior trim, industrial fibers, carry-out beverage cups, microwavable food containers, DVD keep cases)</a:t>
                      </a: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1724860661"/>
                  </a:ext>
                </a:extLst>
              </a:tr>
              <a:tr h="1120547">
                <a:tc>
                  <a:txBody>
                    <a:bodyPr/>
                    <a:lstStyle/>
                    <a:p>
                      <a:pPr algn="l"/>
                      <a:r>
                        <a:rPr lang="en-US" sz="1600">
                          <a:ln>
                            <a:noFill/>
                          </a:ln>
                          <a:solidFill>
                            <a:schemeClr val="bg1"/>
                          </a:solidFill>
                        </a:rPr>
                        <a:t>ps</a:t>
                      </a: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l"/>
                      <a:r>
                        <a:rPr lang="en-US" sz="1600" dirty="0">
                          <a:ln>
                            <a:noFill/>
                          </a:ln>
                          <a:solidFill>
                            <a:schemeClr val="bg1"/>
                          </a:solidFill>
                        </a:rPr>
                        <a:t>Polystyrene :(Toys, video cassettes, ashtrays, trunks, beverage/food coolers, beer cups, wine and champagne cups, carry-out food containers, Styrofoam)</a:t>
                      </a: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2794034144"/>
                  </a:ext>
                </a:extLst>
              </a:tr>
              <a:tr h="699595">
                <a:tc>
                  <a:txBody>
                    <a:bodyPr/>
                    <a:lstStyle/>
                    <a:p>
                      <a:pPr algn="l"/>
                      <a:r>
                        <a:rPr lang="en-US" sz="1600" dirty="0" err="1">
                          <a:ln>
                            <a:noFill/>
                          </a:ln>
                          <a:solidFill>
                            <a:schemeClr val="bg1"/>
                          </a:solidFill>
                        </a:rPr>
                        <a:t>pvc</a:t>
                      </a:r>
                      <a:endParaRPr lang="en-US" sz="1600" dirty="0">
                        <a:ln>
                          <a:noFill/>
                        </a:ln>
                        <a:solidFill>
                          <a:schemeClr val="bg1"/>
                        </a:solidFill>
                      </a:endParaRP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tc>
                  <a:txBody>
                    <a:bodyPr/>
                    <a:lstStyle/>
                    <a:p>
                      <a:pPr algn="l"/>
                      <a:r>
                        <a:rPr lang="en-US" sz="1600" dirty="0">
                          <a:ln>
                            <a:noFill/>
                          </a:ln>
                          <a:solidFill>
                            <a:schemeClr val="bg1"/>
                          </a:solidFill>
                        </a:rPr>
                        <a:t>PVC plastic : (Window frames, bottles for chemicals, flooring, plumbing pipes)</a:t>
                      </a:r>
                    </a:p>
                  </a:txBody>
                  <a:tcPr marL="49362" marR="49362" marT="24681" marB="24681" anchor="ctr">
                    <a:lnL>
                      <a:noFill/>
                    </a:lnL>
                    <a:lnR>
                      <a:noFill/>
                    </a:lnR>
                    <a:lnT>
                      <a:noFill/>
                    </a:lnT>
                    <a:lnB>
                      <a:noFill/>
                    </a:lnB>
                    <a:gradFill>
                      <a:gsLst>
                        <a:gs pos="0">
                          <a:schemeClr val="accent1">
                            <a:lumMod val="5000"/>
                            <a:lumOff val="95000"/>
                          </a:schemeClr>
                        </a:gs>
                        <a:gs pos="62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tcPr>
                </a:tc>
                <a:extLst>
                  <a:ext uri="{0D108BD9-81ED-4DB2-BD59-A6C34878D82A}">
                    <a16:rowId xmlns:a16="http://schemas.microsoft.com/office/drawing/2014/main" val="2600663519"/>
                  </a:ext>
                </a:extLst>
              </a:tr>
            </a:tbl>
          </a:graphicData>
        </a:graphic>
      </p:graphicFrame>
    </p:spTree>
    <p:extLst>
      <p:ext uri="{BB962C8B-B14F-4D97-AF65-F5344CB8AC3E}">
        <p14:creationId xmlns:p14="http://schemas.microsoft.com/office/powerpoint/2010/main" val="10585324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BD61F-A7B8-7102-AA6D-561231BE3441}"/>
              </a:ext>
            </a:extLst>
          </p:cNvPr>
          <p:cNvSpPr>
            <a:spLocks noGrp="1"/>
          </p:cNvSpPr>
          <p:nvPr>
            <p:ph type="title"/>
          </p:nvPr>
        </p:nvSpPr>
        <p:spPr>
          <a:xfrm>
            <a:off x="630346" y="232001"/>
            <a:ext cx="9404723" cy="1092302"/>
          </a:xfrm>
        </p:spPr>
        <p:txBody>
          <a:bodyPr/>
          <a:lstStyle/>
          <a:p>
            <a:r>
              <a:rPr lang="en-US" sz="4400" dirty="0"/>
              <a:t>ER Diagram</a:t>
            </a:r>
          </a:p>
        </p:txBody>
      </p:sp>
      <p:pic>
        <p:nvPicPr>
          <p:cNvPr id="4" name="Picture 3">
            <a:extLst>
              <a:ext uri="{FF2B5EF4-FFF2-40B4-BE49-F238E27FC236}">
                <a16:creationId xmlns:a16="http://schemas.microsoft.com/office/drawing/2014/main" id="{81E2859C-2299-C85E-F3B1-16B2062680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849" y="1024759"/>
            <a:ext cx="11561654" cy="5601240"/>
          </a:xfrm>
          <a:prstGeom prst="rect">
            <a:avLst/>
          </a:prstGeom>
        </p:spPr>
      </p:pic>
    </p:spTree>
    <p:extLst>
      <p:ext uri="{BB962C8B-B14F-4D97-AF65-F5344CB8AC3E}">
        <p14:creationId xmlns:p14="http://schemas.microsoft.com/office/powerpoint/2010/main" val="16796250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9819103-3D23-0455-82CE-61527420BB59}"/>
              </a:ext>
            </a:extLst>
          </p:cNvPr>
          <p:cNvPicPr>
            <a:picLocks noChangeAspect="1"/>
          </p:cNvPicPr>
          <p:nvPr/>
        </p:nvPicPr>
        <p:blipFill>
          <a:blip r:embed="rId2"/>
          <a:stretch>
            <a:fillRect/>
          </a:stretch>
        </p:blipFill>
        <p:spPr>
          <a:xfrm>
            <a:off x="160638" y="537482"/>
            <a:ext cx="6913638" cy="4668182"/>
          </a:xfrm>
          <a:prstGeom prst="rect">
            <a:avLst/>
          </a:prstGeom>
        </p:spPr>
      </p:pic>
      <p:sp>
        <p:nvSpPr>
          <p:cNvPr id="9" name="TextBox 8">
            <a:extLst>
              <a:ext uri="{FF2B5EF4-FFF2-40B4-BE49-F238E27FC236}">
                <a16:creationId xmlns:a16="http://schemas.microsoft.com/office/drawing/2014/main" id="{610A451E-177F-A673-7102-D4DF98A8495E}"/>
              </a:ext>
            </a:extLst>
          </p:cNvPr>
          <p:cNvSpPr txBox="1"/>
          <p:nvPr/>
        </p:nvSpPr>
        <p:spPr>
          <a:xfrm>
            <a:off x="7298317" y="1322336"/>
            <a:ext cx="4270288" cy="3970318"/>
          </a:xfrm>
          <a:prstGeom prst="rect">
            <a:avLst/>
          </a:prstGeom>
          <a:noFill/>
        </p:spPr>
        <p:txBody>
          <a:bodyPr wrap="square">
            <a:spAutoFit/>
          </a:bodyPr>
          <a:lstStyle/>
          <a:p>
            <a:pPr marL="285750" indent="-285750">
              <a:buFont typeface="Arial" panose="020B0604020202020204" pitchFamily="34" charset="0"/>
              <a:buChar char="•"/>
            </a:pPr>
            <a:r>
              <a:rPr lang="en-US" dirty="0"/>
              <a:t>Top Contributing Countries: Nigeria is the largest contributor to plastic waste, with over 144K items, followed by several other countries like Togo, Kenya, and Ghana, each contributing around 9K to 12K items.</a:t>
            </a:r>
          </a:p>
          <a:p>
            <a:pPr marL="285750" indent="-285750">
              <a:buFont typeface="Arial" panose="020B0604020202020204" pitchFamily="34" charset="0"/>
              <a:buChar char="•"/>
            </a:pPr>
            <a:r>
              <a:rPr lang="en-US" dirty="0"/>
              <a:t>Insight: Nigeria's significant lead in plastic waste generation could indicate higher consumption patterns or inefficient waste management. Further analysis could explore policies or industrial practices leading to this result.</a:t>
            </a:r>
          </a:p>
        </p:txBody>
      </p:sp>
    </p:spTree>
    <p:extLst>
      <p:ext uri="{BB962C8B-B14F-4D97-AF65-F5344CB8AC3E}">
        <p14:creationId xmlns:p14="http://schemas.microsoft.com/office/powerpoint/2010/main" val="37225388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26304BE-1A67-9D44-9F22-E5DCD21A0408}"/>
              </a:ext>
            </a:extLst>
          </p:cNvPr>
          <p:cNvPicPr>
            <a:picLocks noChangeAspect="1"/>
          </p:cNvPicPr>
          <p:nvPr/>
        </p:nvPicPr>
        <p:blipFill>
          <a:blip r:embed="rId2"/>
          <a:stretch>
            <a:fillRect/>
          </a:stretch>
        </p:blipFill>
        <p:spPr>
          <a:xfrm>
            <a:off x="88558" y="667264"/>
            <a:ext cx="6584090" cy="4932764"/>
          </a:xfrm>
          <a:prstGeom prst="rect">
            <a:avLst/>
          </a:prstGeom>
        </p:spPr>
      </p:pic>
      <p:sp>
        <p:nvSpPr>
          <p:cNvPr id="4" name="TextBox 3">
            <a:extLst>
              <a:ext uri="{FF2B5EF4-FFF2-40B4-BE49-F238E27FC236}">
                <a16:creationId xmlns:a16="http://schemas.microsoft.com/office/drawing/2014/main" id="{D9C4CF93-02EE-CEF1-6C0B-1DA8AC3FC915}"/>
              </a:ext>
            </a:extLst>
          </p:cNvPr>
          <p:cNvSpPr txBox="1"/>
          <p:nvPr/>
        </p:nvSpPr>
        <p:spPr>
          <a:xfrm>
            <a:off x="6672648" y="1075713"/>
            <a:ext cx="5430793" cy="3693319"/>
          </a:xfrm>
          <a:prstGeom prst="rect">
            <a:avLst/>
          </a:prstGeom>
          <a:noFill/>
        </p:spPr>
        <p:txBody>
          <a:bodyPr wrap="square">
            <a:spAutoFit/>
          </a:bodyPr>
          <a:lstStyle/>
          <a:p>
            <a:pPr marL="285750" indent="-285750">
              <a:buFont typeface="Arial" panose="020B0604020202020204" pitchFamily="34" charset="0"/>
              <a:buChar char="•"/>
            </a:pPr>
            <a:r>
              <a:rPr lang="en-US" dirty="0"/>
              <a:t>Dominant Plastic Types: PET accounts for 46.78% of total plastics, making it the most significant plastic type. Other prominent types  those categorized as ‘other’ at 27.73% and LDPE at 15.69%. Smaller fractions include HDPE, PS, PVC, and PP.</a:t>
            </a:r>
          </a:p>
          <a:p>
            <a:endParaRPr lang="en-US" dirty="0"/>
          </a:p>
          <a:p>
            <a:pPr marL="285750" indent="-285750">
              <a:buFont typeface="Arial" panose="020B0604020202020204" pitchFamily="34" charset="0"/>
              <a:buChar char="•"/>
            </a:pPr>
            <a:r>
              <a:rPr lang="en-US" dirty="0"/>
              <a:t>Insight: Since PET is commonly used in beverage containers, this suggests that single-use plastics might dominate in waste generation. The focus could shift toward managing or reducing PET production and disposal.</a:t>
            </a:r>
          </a:p>
        </p:txBody>
      </p:sp>
    </p:spTree>
    <p:extLst>
      <p:ext uri="{BB962C8B-B14F-4D97-AF65-F5344CB8AC3E}">
        <p14:creationId xmlns:p14="http://schemas.microsoft.com/office/powerpoint/2010/main" val="2962509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7913B7A-EA9B-B1A3-395D-95A57AFF4E83}"/>
              </a:ext>
            </a:extLst>
          </p:cNvPr>
          <p:cNvPicPr>
            <a:picLocks noChangeAspect="1"/>
          </p:cNvPicPr>
          <p:nvPr/>
        </p:nvPicPr>
        <p:blipFill>
          <a:blip r:embed="rId2"/>
          <a:stretch>
            <a:fillRect/>
          </a:stretch>
        </p:blipFill>
        <p:spPr>
          <a:xfrm>
            <a:off x="679964" y="401595"/>
            <a:ext cx="10592785" cy="3696987"/>
          </a:xfrm>
          <a:prstGeom prst="rect">
            <a:avLst/>
          </a:prstGeom>
        </p:spPr>
      </p:pic>
      <p:sp>
        <p:nvSpPr>
          <p:cNvPr id="4" name="TextBox 3">
            <a:extLst>
              <a:ext uri="{FF2B5EF4-FFF2-40B4-BE49-F238E27FC236}">
                <a16:creationId xmlns:a16="http://schemas.microsoft.com/office/drawing/2014/main" id="{46546604-A24E-7D9D-DAF2-582F17AC331A}"/>
              </a:ext>
            </a:extLst>
          </p:cNvPr>
          <p:cNvSpPr txBox="1"/>
          <p:nvPr/>
        </p:nvSpPr>
        <p:spPr>
          <a:xfrm>
            <a:off x="1368511" y="4272677"/>
            <a:ext cx="6098058" cy="2585323"/>
          </a:xfrm>
          <a:prstGeom prst="rect">
            <a:avLst/>
          </a:prstGeom>
          <a:noFill/>
        </p:spPr>
        <p:txBody>
          <a:bodyPr wrap="square">
            <a:spAutoFit/>
          </a:bodyPr>
          <a:lstStyle/>
          <a:p>
            <a:pPr marL="285750" indent="-285750">
              <a:buFont typeface="Arial" panose="020B0604020202020204" pitchFamily="34" charset="0"/>
              <a:buChar char="•"/>
            </a:pPr>
            <a:r>
              <a:rPr lang="en-US" dirty="0"/>
              <a:t>Yearly Progression: The amount of plastic waste has increased from 2019 to 2020, with significant growth in all types. In particular, PET, HDPE, and PP show steady increases over time.</a:t>
            </a:r>
          </a:p>
          <a:p>
            <a:pPr marL="285750" indent="-285750">
              <a:buFont typeface="Arial" panose="020B0604020202020204" pitchFamily="34" charset="0"/>
              <a:buChar char="•"/>
            </a:pPr>
            <a:r>
              <a:rPr lang="en-US" dirty="0"/>
              <a:t>Insight: This could indicate rising consumption or inadequate efforts to curb plastic waste. Analyzing the years further could reveal trends related to specific events or policy changes (e.g., bans on certain plastic types).</a:t>
            </a:r>
          </a:p>
        </p:txBody>
      </p:sp>
    </p:spTree>
    <p:extLst>
      <p:ext uri="{BB962C8B-B14F-4D97-AF65-F5344CB8AC3E}">
        <p14:creationId xmlns:p14="http://schemas.microsoft.com/office/powerpoint/2010/main" val="169107530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docProps/app.xml><?xml version="1.0" encoding="utf-8"?>
<Properties xmlns="http://schemas.openxmlformats.org/officeDocument/2006/extended-properties" xmlns:vt="http://schemas.openxmlformats.org/officeDocument/2006/docPropsVTypes">
  <Template>Ion</Template>
  <TotalTime>250</TotalTime>
  <Words>995</Words>
  <Application>Microsoft Macintosh PowerPoint</Application>
  <PresentationFormat>Widescreen</PresentationFormat>
  <Paragraphs>70</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Wingdings 3</vt:lpstr>
      <vt:lpstr>Ion</vt:lpstr>
      <vt:lpstr>Project: Plastics Data Source: Plastic pollution Category: Agriculture &amp; Climate</vt:lpstr>
      <vt:lpstr>PLASTIC POLLUTION</vt:lpstr>
      <vt:lpstr>Source of Data</vt:lpstr>
      <vt:lpstr>PowerPoint Presentation</vt:lpstr>
      <vt:lpstr>PowerPoint Presentation</vt:lpstr>
      <vt:lpstr>ER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MAUREEN Gichuki</dc:creator>
  <cp:lastModifiedBy>Author</cp:lastModifiedBy>
  <cp:revision>7</cp:revision>
  <dcterms:created xsi:type="dcterms:W3CDTF">2024-10-18T16:40:44Z</dcterms:created>
  <dcterms:modified xsi:type="dcterms:W3CDTF">2024-10-23T16:16:30Z</dcterms:modified>
</cp:coreProperties>
</file>

<file path=docProps/thumbnail.jpeg>
</file>